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10.wav" ContentType="audio/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313" r:id="rId3"/>
    <p:sldId id="314" r:id="rId4"/>
    <p:sldId id="315" r:id="rId5"/>
    <p:sldId id="316" r:id="rId6"/>
    <p:sldId id="317" r:id="rId7"/>
    <p:sldId id="29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33CC"/>
    <a:srgbClr val="00CC00"/>
    <a:srgbClr val="0000FF"/>
    <a:srgbClr val="000099"/>
    <a:srgbClr val="66FF66"/>
    <a:srgbClr val="66FF33"/>
    <a:srgbClr val="33CC33"/>
    <a:srgbClr val="DA8A14"/>
    <a:srgbClr val="DCE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D10A-B1E2-429B-AC44-E2F073B7DBE8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CF3E-2B62-492D-A788-8CE12708EA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60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  <p:sndAc>
          <p:stSnd loop="1">
            <p:snd r:embed="rId1" name="Р‘СЂР°С‚СЊСЏ_Р‘РѕСЂРёСЃРµРЅРєРѕ_РјРёРЅСѓСЃРѕРІРєР°_-_РљРѕСЂРѕР»Рё_РЅРѕС‡РЅРѕР№_Р’РµСЂРѕРЅС‹ (mp3cut.net).wav"/>
          </p:stSnd>
        </p:sndAc>
      </p:transition>
    </mc:Choice>
    <mc:Fallback xmlns="">
      <p:transition spd="slow">
        <p:fade/>
        <p:sndAc>
          <p:stSnd loop="1">
            <p:snd r:embed="rId3" name="Р‘СЂР°С‚СЊСЏ_Р‘РѕСЂРёСЃРµРЅРєРѕ_РјРёРЅСѓСЃРѕРІРєР°_-_РљРѕСЂРѕР»Рё_РЅРѕС‡РЅРѕР№_Р’РµСЂРѕРЅС‹ (mp3cut.net)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D10A-B1E2-429B-AC44-E2F073B7DBE8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CF3E-2B62-492D-A788-8CE12708EA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97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  <p:sndAc>
          <p:stSnd loop="1">
            <p:snd r:embed="rId1" name="Р‘СЂР°С‚СЊСЏ_Р‘РѕСЂРёСЃРµРЅРєРѕ_РјРёРЅСѓСЃРѕРІРєР°_-_РљРѕСЂРѕР»Рё_РЅРѕС‡РЅРѕР№_Р’РµСЂРѕРЅС‹ (mp3cut.net).wav"/>
          </p:stSnd>
        </p:sndAc>
      </p:transition>
    </mc:Choice>
    <mc:Fallback xmlns="">
      <p:transition spd="slow">
        <p:fade/>
        <p:sndAc>
          <p:stSnd loop="1">
            <p:snd r:embed="rId3" name="Р‘СЂР°С‚СЊСЏ_Р‘РѕСЂРёСЃРµРЅРєРѕ_РјРёРЅСѓСЃРѕРІРєР°_-_РљРѕСЂРѕР»Рё_РЅРѕС‡РЅРѕР№_Р’РµСЂРѕРЅС‹ (mp3cut.net)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D10A-B1E2-429B-AC44-E2F073B7DBE8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CF3E-2B62-492D-A788-8CE12708EA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84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  <p:sndAc>
          <p:stSnd loop="1">
            <p:snd r:embed="rId1" name="Р‘СЂР°С‚СЊСЏ_Р‘РѕСЂРёСЃРµРЅРєРѕ_РјРёРЅСѓСЃРѕРІРєР°_-_РљРѕСЂРѕР»Рё_РЅРѕС‡РЅРѕР№_Р’РµСЂРѕРЅС‹ (mp3cut.net).wav"/>
          </p:stSnd>
        </p:sndAc>
      </p:transition>
    </mc:Choice>
    <mc:Fallback xmlns="">
      <p:transition spd="slow">
        <p:fade/>
        <p:sndAc>
          <p:stSnd loop="1">
            <p:snd r:embed="rId3" name="Р‘СЂР°С‚СЊСЏ_Р‘РѕСЂРёСЃРµРЅРєРѕ_РјРёРЅСѓСЃРѕРІРєР°_-_РљРѕСЂРѕР»Рё_РЅРѕС‡РЅРѕР№_Р’РµСЂРѕРЅС‹ (mp3cut.net)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D10A-B1E2-429B-AC44-E2F073B7DBE8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CF3E-2B62-492D-A788-8CE12708EA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8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  <p:sndAc>
          <p:stSnd loop="1">
            <p:snd r:embed="rId1" name="Р‘СЂР°С‚СЊСЏ_Р‘РѕСЂРёСЃРµРЅРєРѕ_РјРёРЅСѓСЃРѕРІРєР°_-_РљРѕСЂРѕР»Рё_РЅРѕС‡РЅРѕР№_Р’РµСЂРѕРЅС‹ (mp3cut.net).wav"/>
          </p:stSnd>
        </p:sndAc>
      </p:transition>
    </mc:Choice>
    <mc:Fallback xmlns="">
      <p:transition spd="slow">
        <p:fade/>
        <p:sndAc>
          <p:stSnd loop="1">
            <p:snd r:embed="rId3" name="Р‘СЂР°С‚СЊСЏ_Р‘РѕСЂРёСЃРµРЅРєРѕ_РјРёРЅСѓСЃРѕРІРєР°_-_РљРѕСЂРѕР»Рё_РЅРѕС‡РЅРѕР№_Р’РµСЂРѕРЅС‹ (mp3cut.net)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D10A-B1E2-429B-AC44-E2F073B7DBE8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CF3E-2B62-492D-A788-8CE12708EA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42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  <p:sndAc>
          <p:stSnd loop="1">
            <p:snd r:embed="rId1" name="Р‘СЂР°С‚СЊСЏ_Р‘РѕСЂРёСЃРµРЅРєРѕ_РјРёРЅСѓСЃРѕРІРєР°_-_РљРѕСЂРѕР»Рё_РЅРѕС‡РЅРѕР№_Р’РµСЂРѕРЅС‹ (mp3cut.net).wav"/>
          </p:stSnd>
        </p:sndAc>
      </p:transition>
    </mc:Choice>
    <mc:Fallback xmlns="">
      <p:transition spd="slow">
        <p:fade/>
        <p:sndAc>
          <p:stSnd loop="1">
            <p:snd r:embed="rId3" name="Р‘СЂР°С‚СЊСЏ_Р‘РѕСЂРёСЃРµРЅРєРѕ_РјРёРЅСѓСЃРѕРІРєР°_-_РљРѕСЂРѕР»Рё_РЅРѕС‡РЅРѕР№_Р’РµСЂРѕРЅС‹ (mp3cut.net)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D10A-B1E2-429B-AC44-E2F073B7DBE8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CF3E-2B62-492D-A788-8CE12708EA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54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  <p:sndAc>
          <p:stSnd loop="1">
            <p:snd r:embed="rId1" name="Р‘СЂР°С‚СЊСЏ_Р‘РѕСЂРёСЃРµРЅРєРѕ_РјРёРЅСѓСЃРѕРІРєР°_-_РљРѕСЂРѕР»Рё_РЅРѕС‡РЅРѕР№_Р’РµСЂРѕРЅС‹ (mp3cut.net).wav"/>
          </p:stSnd>
        </p:sndAc>
      </p:transition>
    </mc:Choice>
    <mc:Fallback xmlns="">
      <p:transition spd="slow">
        <p:fade/>
        <p:sndAc>
          <p:stSnd loop="1">
            <p:snd r:embed="rId3" name="Р‘СЂР°С‚СЊСЏ_Р‘РѕСЂРёСЃРµРЅРєРѕ_РјРёРЅСѓСЃРѕРІРєР°_-_РљРѕСЂРѕР»Рё_РЅРѕС‡РЅРѕР№_Р’РµСЂРѕРЅС‹ (mp3cut.net)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D10A-B1E2-429B-AC44-E2F073B7DBE8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CF3E-2B62-492D-A788-8CE12708EA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4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  <p:sndAc>
          <p:stSnd loop="1">
            <p:snd r:embed="rId1" name="Р‘СЂР°С‚СЊСЏ_Р‘РѕСЂРёСЃРµРЅРєРѕ_РјРёРЅСѓСЃРѕРІРєР°_-_РљРѕСЂРѕР»Рё_РЅРѕС‡РЅРѕР№_Р’РµСЂРѕРЅС‹ (mp3cut.net).wav"/>
          </p:stSnd>
        </p:sndAc>
      </p:transition>
    </mc:Choice>
    <mc:Fallback xmlns="">
      <p:transition spd="slow">
        <p:fade/>
        <p:sndAc>
          <p:stSnd loop="1">
            <p:snd r:embed="rId3" name="Р‘СЂР°С‚СЊСЏ_Р‘РѕСЂРёСЃРµРЅРєРѕ_РјРёРЅСѓСЃРѕРІРєР°_-_РљРѕСЂРѕР»Рё_РЅРѕС‡РЅРѕР№_Р’РµСЂРѕРЅС‹ (mp3cut.net)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D10A-B1E2-429B-AC44-E2F073B7DBE8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CF3E-2B62-492D-A788-8CE12708EA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96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  <p:sndAc>
          <p:stSnd loop="1">
            <p:snd r:embed="rId1" name="Р‘СЂР°С‚СЊСЏ_Р‘РѕСЂРёСЃРµРЅРєРѕ_РјРёРЅСѓСЃРѕРІРєР°_-_РљРѕСЂРѕР»Рё_РЅРѕС‡РЅРѕР№_Р’РµСЂРѕРЅС‹ (mp3cut.net).wav"/>
          </p:stSnd>
        </p:sndAc>
      </p:transition>
    </mc:Choice>
    <mc:Fallback xmlns="">
      <p:transition spd="slow">
        <p:fade/>
        <p:sndAc>
          <p:stSnd loop="1">
            <p:snd r:embed="rId3" name="Р‘СЂР°С‚СЊСЏ_Р‘РѕСЂРёСЃРµРЅРєРѕ_РјРёРЅСѓСЃРѕРІРєР°_-_РљРѕСЂРѕР»Рё_РЅРѕС‡РЅРѕР№_Р’РµСЂРѕРЅС‹ (mp3cut.net)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D10A-B1E2-429B-AC44-E2F073B7DBE8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CF3E-2B62-492D-A788-8CE12708EA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48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  <p:sndAc>
          <p:stSnd loop="1">
            <p:snd r:embed="rId1" name="Р‘СЂР°С‚СЊСЏ_Р‘РѕСЂРёСЃРµРЅРєРѕ_РјРёРЅСѓСЃРѕРІРєР°_-_РљРѕСЂРѕР»Рё_РЅРѕС‡РЅРѕР№_Р’РµСЂРѕРЅС‹ (mp3cut.net).wav"/>
          </p:stSnd>
        </p:sndAc>
      </p:transition>
    </mc:Choice>
    <mc:Fallback xmlns="">
      <p:transition spd="slow">
        <p:fade/>
        <p:sndAc>
          <p:stSnd loop="1">
            <p:snd r:embed="rId3" name="Р‘СЂР°С‚СЊСЏ_Р‘РѕСЂРёСЃРµРЅРєРѕ_РјРёРЅСѓСЃРѕРІРєР°_-_РљРѕСЂРѕР»Рё_РЅРѕС‡РЅРѕР№_Р’РµСЂРѕРЅС‹ (mp3cut.net)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D10A-B1E2-429B-AC44-E2F073B7DBE8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CF3E-2B62-492D-A788-8CE12708EA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  <p:sndAc>
          <p:stSnd loop="1">
            <p:snd r:embed="rId1" name="Р‘СЂР°С‚СЊСЏ_Р‘РѕСЂРёСЃРµРЅРєРѕ_РјРёРЅСѓСЃРѕРІРєР°_-_РљРѕСЂРѕР»Рё_РЅРѕС‡РЅРѕР№_Р’РµСЂРѕРЅС‹ (mp3cut.net).wav"/>
          </p:stSnd>
        </p:sndAc>
      </p:transition>
    </mc:Choice>
    <mc:Fallback xmlns="">
      <p:transition spd="slow">
        <p:fade/>
        <p:sndAc>
          <p:stSnd loop="1">
            <p:snd r:embed="rId3" name="Р‘СЂР°С‚СЊСЏ_Р‘РѕСЂРёСЃРµРЅРєРѕ_РјРёРЅСѓСЃРѕРІРєР°_-_РљРѕСЂРѕР»Рё_РЅРѕС‡РЅРѕР№_Р’РµСЂРѕРЅС‹ (mp3cut.net)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D10A-B1E2-429B-AC44-E2F073B7DBE8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CF3E-2B62-492D-A788-8CE12708EA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68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  <p:sndAc>
          <p:stSnd loop="1">
            <p:snd r:embed="rId1" name="Р‘СЂР°С‚СЊСЏ_Р‘РѕСЂРёСЃРµРЅРєРѕ_РјРёРЅСѓСЃРѕРІРєР°_-_РљРѕСЂРѕР»Рё_РЅРѕС‡РЅРѕР№_Р’РµСЂРѕРЅС‹ (mp3cut.net).wav"/>
          </p:stSnd>
        </p:sndAc>
      </p:transition>
    </mc:Choice>
    <mc:Fallback xmlns="">
      <p:transition spd="slow">
        <p:fade/>
        <p:sndAc>
          <p:stSnd loop="1">
            <p:snd r:embed="rId3" name="Р‘СЂР°С‚СЊСЏ_Р‘РѕСЂРёСЃРµРЅРєРѕ_РјРёРЅСѓСЃРѕРІРєР°_-_РљРѕСЂРѕР»Рё_РЅРѕС‡РЅРѕР№_Р’РµСЂРѕРЅС‹ (mp3cut.net)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0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6D10A-B1E2-429B-AC44-E2F073B7DBE8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0CF3E-2B62-492D-A788-8CE12708EA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80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reveal/>
        <p:sndAc>
          <p:stSnd loop="1">
            <p:snd r:embed="rId13" name="Р‘СЂР°С‚СЊСЏ_Р‘РѕСЂРёСЃРµРЅРєРѕ_РјРёРЅСѓСЃРѕРІРєР°_-_РљРѕСЂРѕР»Рё_РЅРѕС‡РЅРѕР№_Р’РµСЂРѕРЅС‹ (mp3cut.net).wav"/>
          </p:stSnd>
        </p:sndAc>
      </p:transition>
    </mc:Choice>
    <mc:Fallback xmlns="">
      <p:transition spd="slow">
        <p:fade/>
        <p:sndAc>
          <p:stSnd loop="1">
            <p:snd r:embed="rId16" name="Р‘СЂР°С‚СЊСЏ_Р‘РѕСЂРёСЃРµРЅРєРѕ_РјРёРЅСѓСЃРѕРІРєР°_-_РљРѕСЂРѕР»Рё_РЅРѕС‡РЅРѕР№_Р’РµСЂРѕРЅС‹ (mp3cut.net)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500034" y="1285860"/>
            <a:ext cx="8001056" cy="4071949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rtl="0"/>
            <a:endParaRPr lang="ru-RU" sz="3600" kern="10" spc="0" dirty="0" smtClean="0">
              <a:ln w="19050">
                <a:solidFill>
                  <a:srgbClr val="6699FF"/>
                </a:solidFill>
                <a:round/>
                <a:headEnd/>
                <a:tailEnd/>
              </a:ln>
              <a:solidFill>
                <a:srgbClr val="9966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2195736" y="934500"/>
            <a:ext cx="5715040" cy="129540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ru-RU" sz="3600" b="1" kern="1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Impact"/>
              </a:rPr>
              <a:t>ВНИМАНИЕ</a:t>
            </a:r>
            <a:r>
              <a:rPr lang="ru-RU" sz="3600" b="1" kern="1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/>
              </a:rPr>
              <a:t> </a:t>
            </a:r>
            <a:r>
              <a:rPr lang="ru-RU" sz="3600" b="1" kern="1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/>
              </a:rPr>
              <a:t>!</a:t>
            </a:r>
            <a:endParaRPr lang="ru-RU" sz="3600" b="1" kern="1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mpact"/>
            </a:endParaRP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1158879" y="2282793"/>
            <a:ext cx="7342211" cy="2928944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 rtl="0"/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9966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1311279" y="2435193"/>
            <a:ext cx="7342211" cy="2928944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 rtl="0"/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9966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1463679" y="2587593"/>
            <a:ext cx="7342211" cy="2928944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 rtl="0"/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9966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1371600" y="2643182"/>
            <a:ext cx="6400800" cy="299561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</a:rPr>
              <a:t>В нашем саду работает логопедический пункт для оказания помощи детям с трудностями в звукопроизношении.</a:t>
            </a:r>
            <a:endParaRPr lang="ru-RU" sz="3600" b="1" dirty="0">
              <a:solidFill>
                <a:srgbClr val="0033CC"/>
              </a:solidFill>
            </a:endParaRPr>
          </a:p>
        </p:txBody>
      </p:sp>
      <p:pic>
        <p:nvPicPr>
          <p:cNvPr id="11" name="Picture 5" descr="D:\ШКОЛА\64687609_681e6446f839fb8e9bf6f6fe31a326a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5675" y="4429132"/>
            <a:ext cx="1838325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fade/>
    <p:sndAc>
      <p:stSnd loop="1">
        <p:snd r:embed="rId2" name="Р‘СЂР°С‚СЊСЏ_Р‘РѕСЂРёСЃРµРЅРєРѕ_РјРёРЅСѓСЃРѕРІРєР°_-_РљРѕСЂРѕР»Рё_РЅРѕС‡РЅРѕР№_Р’РµСЂРѕРЅС‹ (mp3cut.net)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500034" y="1285860"/>
            <a:ext cx="8001056" cy="4071949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rtl="0"/>
            <a:endParaRPr lang="ru-RU" sz="3600" kern="10" spc="0" dirty="0" smtClean="0">
              <a:ln w="19050">
                <a:solidFill>
                  <a:srgbClr val="6699FF"/>
                </a:solidFill>
                <a:round/>
                <a:headEnd/>
                <a:tailEnd/>
              </a:ln>
              <a:solidFill>
                <a:srgbClr val="9966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2195736" y="934500"/>
            <a:ext cx="5715040" cy="129540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endParaRPr lang="ru-RU" sz="3600" b="1" kern="1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mpact"/>
            </a:endParaRP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1158879" y="2282793"/>
            <a:ext cx="7342211" cy="2928944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 rtl="0"/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9966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1311279" y="2435193"/>
            <a:ext cx="7342211" cy="2928944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 rtl="0"/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9966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1463679" y="2587593"/>
            <a:ext cx="7342211" cy="2928944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 rtl="0"/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9966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785786" y="428604"/>
            <a:ext cx="7786742" cy="557216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33CC"/>
                </a:solidFill>
              </a:rPr>
              <a:t>                  </a:t>
            </a:r>
          </a:p>
          <a:p>
            <a:r>
              <a:rPr lang="ru-RU" sz="3600" b="1" dirty="0" smtClean="0">
                <a:solidFill>
                  <a:srgbClr val="0033CC"/>
                </a:solidFill>
              </a:rPr>
              <a:t>      </a:t>
            </a:r>
            <a:r>
              <a:rPr lang="ru-RU" sz="4000" b="1" spc="100" dirty="0" smtClean="0">
                <a:solidFill>
                  <a:srgbClr val="FF0000"/>
                </a:solidFill>
                <a:latin typeface="Comic Sans MS" pitchFamily="66" charset="0"/>
              </a:rPr>
              <a:t>Основная задача работы </a:t>
            </a:r>
          </a:p>
          <a:p>
            <a:r>
              <a:rPr lang="ru-RU" sz="4000" b="1" spc="100" dirty="0" err="1" smtClean="0">
                <a:solidFill>
                  <a:srgbClr val="FF0000"/>
                </a:solidFill>
                <a:latin typeface="Comic Sans MS" pitchFamily="66" charset="0"/>
              </a:rPr>
              <a:t>логопункта</a:t>
            </a:r>
            <a:r>
              <a:rPr lang="ru-RU" sz="4000" b="1" spc="100" dirty="0" smtClean="0">
                <a:solidFill>
                  <a:srgbClr val="FF0000"/>
                </a:solidFill>
                <a:latin typeface="Comic Sans MS" pitchFamily="66" charset="0"/>
              </a:rPr>
              <a:t>- 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rgbClr val="0033CC"/>
                </a:solidFill>
              </a:rPr>
              <a:t>выявление и </a:t>
            </a:r>
            <a:r>
              <a:rPr lang="ru-RU" sz="3600" b="1" smtClean="0">
                <a:solidFill>
                  <a:srgbClr val="0033CC"/>
                </a:solidFill>
              </a:rPr>
              <a:t>преодоление          </a:t>
            </a:r>
            <a:r>
              <a:rPr lang="ru-RU" sz="3600" b="1" smtClean="0">
                <a:solidFill>
                  <a:srgbClr val="0033CC"/>
                </a:solidFill>
              </a:rPr>
              <a:t>нарушений </a:t>
            </a:r>
            <a:r>
              <a:rPr lang="ru-RU" sz="3600" b="1" dirty="0" smtClean="0">
                <a:solidFill>
                  <a:srgbClr val="0033CC"/>
                </a:solidFill>
              </a:rPr>
              <a:t>в развитие речи  дошкольников.</a:t>
            </a:r>
          </a:p>
          <a:p>
            <a:pPr algn="l"/>
            <a:endParaRPr lang="ru-RU" b="1" dirty="0" smtClean="0">
              <a:solidFill>
                <a:srgbClr val="0033CC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9" name="Подзаголовок 9"/>
          <p:cNvSpPr txBox="1">
            <a:spLocks/>
          </p:cNvSpPr>
          <p:nvPr/>
        </p:nvSpPr>
        <p:spPr>
          <a:xfrm>
            <a:off x="1357290" y="642918"/>
            <a:ext cx="6400800" cy="4995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5" descr="D:\ШКОЛА\64687609_681e6446f839fb8e9bf6f6fe31a326a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509120"/>
            <a:ext cx="1838325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fade/>
    <p:sndAc>
      <p:stSnd loop="1">
        <p:snd r:embed="rId2" name="Р‘СЂР°С‚СЊСЏ_Р‘РѕСЂРёСЃРµРЅРєРѕ_РјРёРЅСѓСЃРѕРІРєР°_-_РљРѕСЂРѕР»Рё_РЅРѕС‡РЅРѕР№_Р’РµСЂРѕРЅС‹ (mp3cut.net)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500034" y="1285860"/>
            <a:ext cx="8001056" cy="4071949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rtl="0"/>
            <a:endParaRPr lang="ru-RU" sz="3600" kern="10" spc="0" dirty="0" smtClean="0">
              <a:ln w="19050">
                <a:solidFill>
                  <a:srgbClr val="6699FF"/>
                </a:solidFill>
                <a:round/>
                <a:headEnd/>
                <a:tailEnd/>
              </a:ln>
              <a:solidFill>
                <a:srgbClr val="9966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2195736" y="934500"/>
            <a:ext cx="5715040" cy="129540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endParaRPr lang="ru-RU" sz="3600" b="1" kern="1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mpact"/>
            </a:endParaRP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1158879" y="2282793"/>
            <a:ext cx="7342211" cy="2928944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 rtl="0"/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9966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1311279" y="2435193"/>
            <a:ext cx="7342211" cy="2928944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 rtl="0"/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9966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1463679" y="2587593"/>
            <a:ext cx="7342211" cy="2928944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 rtl="0"/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9966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785786" y="428604"/>
            <a:ext cx="7786742" cy="557216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33CC"/>
                </a:solidFill>
              </a:rPr>
              <a:t>                  </a:t>
            </a:r>
          </a:p>
          <a:p>
            <a:r>
              <a:rPr lang="ru-RU" sz="3600" b="1" dirty="0" smtClean="0">
                <a:solidFill>
                  <a:srgbClr val="0033CC"/>
                </a:solidFill>
              </a:rPr>
              <a:t>      </a:t>
            </a:r>
            <a:r>
              <a:rPr lang="ru-RU" sz="3600" b="1" dirty="0" smtClean="0">
                <a:solidFill>
                  <a:srgbClr val="FF0000"/>
                </a:solidFill>
              </a:rPr>
              <a:t>На </a:t>
            </a:r>
            <a:r>
              <a:rPr lang="ru-RU" sz="3600" b="1" dirty="0" err="1" smtClean="0">
                <a:solidFill>
                  <a:srgbClr val="FF0000"/>
                </a:solidFill>
              </a:rPr>
              <a:t>логопункте</a:t>
            </a:r>
            <a:r>
              <a:rPr lang="ru-RU" sz="3600" b="1" dirty="0" smtClean="0">
                <a:solidFill>
                  <a:srgbClr val="FF0000"/>
                </a:solidFill>
              </a:rPr>
              <a:t> дети смогут: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33CC"/>
                </a:solidFill>
              </a:rPr>
              <a:t>      развить артикуляционные навыки;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33CC"/>
                </a:solidFill>
              </a:rPr>
              <a:t>  получить квалифицированную помощь по устранению дефектов звукопроизношения;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33CC"/>
                </a:solidFill>
              </a:rPr>
              <a:t> обогатить и развить словарный запас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33CC"/>
                </a:solidFill>
              </a:rPr>
              <a:t>  формировать навыки звукового </a:t>
            </a:r>
          </a:p>
          <a:p>
            <a:r>
              <a:rPr lang="ru-RU" b="1" dirty="0" smtClean="0">
                <a:solidFill>
                  <a:srgbClr val="0033CC"/>
                </a:solidFill>
              </a:rPr>
              <a:t>анализа и синтеза</a:t>
            </a:r>
          </a:p>
          <a:p>
            <a:pPr algn="l"/>
            <a:endParaRPr lang="ru-RU" b="1" dirty="0" smtClean="0">
              <a:solidFill>
                <a:srgbClr val="0033CC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9" name="Подзаголовок 9"/>
          <p:cNvSpPr txBox="1">
            <a:spLocks/>
          </p:cNvSpPr>
          <p:nvPr/>
        </p:nvSpPr>
        <p:spPr>
          <a:xfrm>
            <a:off x="1357290" y="642918"/>
            <a:ext cx="6400800" cy="4995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5" descr="D:\ШКОЛА\64687609_681e6446f839fb8e9bf6f6fe31a326a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5675" y="4500570"/>
            <a:ext cx="1838325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9000">
    <p:fade/>
    <p:sndAc>
      <p:stSnd loop="1">
        <p:snd r:embed="rId2" name="Р‘СЂР°С‚СЊСЏ_Р‘РѕСЂРёСЃРµРЅРєРѕ_РјРёРЅСѓСЃРѕРІРєР°_-_РљРѕСЂРѕР»Рё_РЅРѕС‡РЅРѕР№_Р’РµСЂРѕРЅС‹ (mp3cut.net)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500034" y="1285860"/>
            <a:ext cx="8001056" cy="4071949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rtl="0"/>
            <a:endParaRPr lang="ru-RU" sz="3600" kern="10" spc="0" dirty="0" smtClean="0">
              <a:ln w="19050">
                <a:solidFill>
                  <a:srgbClr val="6699FF"/>
                </a:solidFill>
                <a:round/>
                <a:headEnd/>
                <a:tailEnd/>
              </a:ln>
              <a:solidFill>
                <a:srgbClr val="9966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2195736" y="934500"/>
            <a:ext cx="5715040" cy="129540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endParaRPr lang="ru-RU" sz="3600" b="1" kern="1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mpact"/>
            </a:endParaRP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1158879" y="2282793"/>
            <a:ext cx="7342211" cy="2928944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 rtl="0"/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9966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1311279" y="2435193"/>
            <a:ext cx="7342211" cy="2928944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 rtl="0"/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9966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1463679" y="2587593"/>
            <a:ext cx="7342211" cy="2928944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 rtl="0"/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9966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785786" y="260648"/>
            <a:ext cx="7786742" cy="61926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33CC"/>
                </a:solidFill>
              </a:rPr>
              <a:t>                  </a:t>
            </a:r>
          </a:p>
          <a:p>
            <a:r>
              <a:rPr lang="ru-RU" sz="3600" b="1" dirty="0" smtClean="0">
                <a:solidFill>
                  <a:srgbClr val="0033CC"/>
                </a:solidFill>
              </a:rPr>
              <a:t>      </a:t>
            </a:r>
            <a:r>
              <a:rPr lang="ru-RU" sz="3600" b="1" dirty="0" smtClean="0">
                <a:solidFill>
                  <a:srgbClr val="FF0000"/>
                </a:solidFill>
              </a:rPr>
              <a:t>На </a:t>
            </a:r>
            <a:r>
              <a:rPr lang="ru-RU" sz="3600" b="1" dirty="0" err="1" smtClean="0">
                <a:solidFill>
                  <a:srgbClr val="FF0000"/>
                </a:solidFill>
              </a:rPr>
              <a:t>логопункте</a:t>
            </a:r>
            <a:r>
              <a:rPr lang="ru-RU" sz="3600" b="1" dirty="0" smtClean="0">
                <a:solidFill>
                  <a:srgbClr val="FF0000"/>
                </a:solidFill>
              </a:rPr>
              <a:t> родители могут:</a:t>
            </a:r>
          </a:p>
          <a:p>
            <a:pPr algn="l"/>
            <a:endParaRPr lang="ru-RU" sz="2000" b="1" dirty="0" smtClean="0">
              <a:solidFill>
                <a:srgbClr val="0033CC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33CC"/>
                </a:solidFill>
              </a:rPr>
              <a:t>  узнать о закономерностях речевого развития ребенка;</a:t>
            </a:r>
          </a:p>
          <a:p>
            <a:pPr algn="l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33CC"/>
                </a:solidFill>
              </a:rPr>
              <a:t> уточнить причины возникающих у ребенка трудностях звукопроизношения; </a:t>
            </a:r>
          </a:p>
          <a:p>
            <a:pPr algn="l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33CC"/>
                </a:solidFill>
              </a:rPr>
              <a:t>  получить рекомендации по закреплению поставленных звуков;</a:t>
            </a:r>
          </a:p>
          <a:p>
            <a:pPr algn="l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33CC"/>
                </a:solidFill>
              </a:rPr>
              <a:t> познакомиться с артикуляционными упражнениями для каждого звука.</a:t>
            </a:r>
          </a:p>
          <a:p>
            <a:pPr algn="l">
              <a:buFont typeface="Arial" pitchFamily="34" charset="0"/>
              <a:buChar char="•"/>
            </a:pPr>
            <a:endParaRPr lang="ru-RU" b="1" dirty="0" smtClean="0">
              <a:solidFill>
                <a:srgbClr val="0033CC"/>
              </a:solidFill>
            </a:endParaRPr>
          </a:p>
          <a:p>
            <a:pPr algn="l"/>
            <a:endParaRPr lang="ru-RU" b="1" dirty="0" smtClean="0">
              <a:solidFill>
                <a:srgbClr val="0033CC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9" name="Подзаголовок 9"/>
          <p:cNvSpPr txBox="1">
            <a:spLocks/>
          </p:cNvSpPr>
          <p:nvPr/>
        </p:nvSpPr>
        <p:spPr>
          <a:xfrm>
            <a:off x="1357290" y="642918"/>
            <a:ext cx="6400800" cy="4995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5" descr="D:\ШКОЛА\64687609_681e6446f839fb8e9bf6f6fe31a326a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5675" y="4725144"/>
            <a:ext cx="1838325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1000">
    <p:fade/>
    <p:sndAc>
      <p:stSnd loop="1">
        <p:snd r:embed="rId2" name="Р‘СЂР°С‚СЊСЏ_Р‘РѕСЂРёСЃРµРЅРєРѕ_РјРёРЅСѓСЃРѕРІРєР°_-_РљРѕСЂРѕР»Рё_РЅРѕС‡РЅРѕР№_Р’РµСЂРѕРЅС‹ (mp3cut.net)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500034" y="1285860"/>
            <a:ext cx="8001056" cy="4071949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rtl="0"/>
            <a:endParaRPr lang="ru-RU" sz="3600" kern="10" spc="0" dirty="0" smtClean="0">
              <a:ln w="19050">
                <a:solidFill>
                  <a:srgbClr val="6699FF"/>
                </a:solidFill>
                <a:round/>
                <a:headEnd/>
                <a:tailEnd/>
              </a:ln>
              <a:solidFill>
                <a:srgbClr val="9966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2195736" y="934500"/>
            <a:ext cx="5715040" cy="129540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endParaRPr lang="ru-RU" sz="3600" b="1" kern="1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mpact"/>
            </a:endParaRP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1158879" y="2282793"/>
            <a:ext cx="7342211" cy="2928944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 rtl="0"/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9966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1311279" y="2435193"/>
            <a:ext cx="7342211" cy="2928944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 rtl="0"/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9966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1463679" y="2587593"/>
            <a:ext cx="7342211" cy="2928944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 rtl="0"/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9966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785786" y="428604"/>
            <a:ext cx="7786742" cy="557216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33CC"/>
                </a:solidFill>
              </a:rPr>
              <a:t>                  </a:t>
            </a:r>
          </a:p>
          <a:p>
            <a:r>
              <a:rPr lang="ru-RU" sz="3600" b="1" dirty="0" smtClean="0">
                <a:solidFill>
                  <a:srgbClr val="0033CC"/>
                </a:solidFill>
              </a:rPr>
              <a:t>      </a:t>
            </a:r>
            <a:r>
              <a:rPr lang="ru-RU" sz="3600" b="1" dirty="0" smtClean="0">
                <a:solidFill>
                  <a:srgbClr val="FF0000"/>
                </a:solidFill>
              </a:rPr>
              <a:t>Как организуются занятия с детьми:</a:t>
            </a:r>
          </a:p>
          <a:p>
            <a:pPr algn="l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33CC"/>
                </a:solidFill>
              </a:rPr>
              <a:t>  работу проводит учитель-логопед;</a:t>
            </a:r>
          </a:p>
          <a:p>
            <a:pPr algn="l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33CC"/>
                </a:solidFill>
              </a:rPr>
              <a:t> основная форма взаимодействия педагога с ребенком – индивидуальные занятия;</a:t>
            </a:r>
          </a:p>
          <a:p>
            <a:pPr algn="l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33CC"/>
                </a:solidFill>
              </a:rPr>
              <a:t> занятия проводятся в первой      половине дня 2-3 раза в неделю                 по 20-25 мин.</a:t>
            </a:r>
          </a:p>
          <a:p>
            <a:pPr algn="l">
              <a:buFont typeface="Arial" pitchFamily="34" charset="0"/>
              <a:buChar char="•"/>
            </a:pPr>
            <a:endParaRPr lang="ru-RU" b="1" dirty="0" smtClean="0">
              <a:solidFill>
                <a:srgbClr val="0033CC"/>
              </a:solidFill>
            </a:endParaRPr>
          </a:p>
          <a:p>
            <a:pPr algn="l"/>
            <a:endParaRPr lang="ru-RU" b="1" dirty="0" smtClean="0">
              <a:solidFill>
                <a:srgbClr val="0033CC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9" name="Подзаголовок 9"/>
          <p:cNvSpPr txBox="1">
            <a:spLocks/>
          </p:cNvSpPr>
          <p:nvPr/>
        </p:nvSpPr>
        <p:spPr>
          <a:xfrm>
            <a:off x="1357290" y="642918"/>
            <a:ext cx="6400800" cy="4995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5" descr="D:\ШКОЛА\64687609_681e6446f839fb8e9bf6f6fe31a326a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5675" y="4500570"/>
            <a:ext cx="1838325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9000">
    <p:fade/>
    <p:sndAc>
      <p:stSnd loop="1">
        <p:snd r:embed="rId2" name="Р‘СЂР°С‚СЊСЏ_Р‘РѕСЂРёСЃРµРЅРєРѕ_РјРёРЅСѓСЃРѕРІРєР°_-_РљРѕСЂРѕР»Рё_РЅРѕС‡РЅРѕР№_Р’РµСЂРѕРЅС‹ (mp3cut.net)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500034" y="1285860"/>
            <a:ext cx="8001056" cy="4071949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rtl="0"/>
            <a:endParaRPr lang="ru-RU" sz="3600" kern="10" spc="0" dirty="0" smtClean="0">
              <a:ln w="19050">
                <a:solidFill>
                  <a:srgbClr val="6699FF"/>
                </a:solidFill>
                <a:round/>
                <a:headEnd/>
                <a:tailEnd/>
              </a:ln>
              <a:solidFill>
                <a:srgbClr val="9966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2195736" y="934500"/>
            <a:ext cx="5715040" cy="129540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endParaRPr lang="ru-RU" sz="3600" b="1" kern="1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mpact"/>
            </a:endParaRP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1158879" y="2282793"/>
            <a:ext cx="7342211" cy="2928944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 rtl="0"/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9966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1311279" y="2435193"/>
            <a:ext cx="7342211" cy="2928944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 rtl="0"/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9966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1463679" y="2587593"/>
            <a:ext cx="7342211" cy="2928944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 rtl="0"/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9966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785786" y="428604"/>
            <a:ext cx="7314606" cy="557216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33CC"/>
                </a:solidFill>
              </a:rPr>
              <a:t>                  </a:t>
            </a:r>
          </a:p>
          <a:p>
            <a:r>
              <a:rPr lang="ru-RU" sz="3600" b="1" dirty="0" smtClean="0">
                <a:solidFill>
                  <a:srgbClr val="0033CC"/>
                </a:solidFill>
              </a:rPr>
              <a:t>     </a:t>
            </a:r>
            <a:r>
              <a:rPr lang="ru-RU" sz="4000" b="1" dirty="0" smtClean="0">
                <a:solidFill>
                  <a:srgbClr val="FF0000"/>
                </a:solidFill>
              </a:rPr>
              <a:t>Зачисление детей на </a:t>
            </a:r>
            <a:r>
              <a:rPr lang="ru-RU" sz="4000" b="1" dirty="0" err="1" smtClean="0">
                <a:solidFill>
                  <a:srgbClr val="FF0000"/>
                </a:solidFill>
              </a:rPr>
              <a:t>логопункт</a:t>
            </a:r>
            <a:r>
              <a:rPr lang="ru-RU" sz="4000" b="1" dirty="0" smtClean="0">
                <a:solidFill>
                  <a:srgbClr val="FF0000"/>
                </a:solidFill>
              </a:rPr>
              <a:t>:</a:t>
            </a:r>
          </a:p>
          <a:p>
            <a:pPr algn="l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33CC"/>
                </a:solidFill>
              </a:rPr>
              <a:t>  зачисляются дети с 5-ти лет;</a:t>
            </a:r>
          </a:p>
          <a:p>
            <a:pPr algn="l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33CC"/>
                </a:solidFill>
              </a:rPr>
              <a:t> основание для зачисление – заключение психолого-педагогической комиссии или городской ПМПК.</a:t>
            </a:r>
          </a:p>
          <a:p>
            <a:pPr algn="l">
              <a:buFont typeface="Arial" pitchFamily="34" charset="0"/>
              <a:buChar char="•"/>
            </a:pPr>
            <a:endParaRPr lang="ru-RU" b="1" dirty="0" smtClean="0">
              <a:solidFill>
                <a:srgbClr val="0033CC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ru-RU" b="1" dirty="0" smtClean="0">
              <a:solidFill>
                <a:srgbClr val="0033CC"/>
              </a:solidFill>
            </a:endParaRPr>
          </a:p>
          <a:p>
            <a:pPr algn="l"/>
            <a:endParaRPr lang="ru-RU" b="1" dirty="0" smtClean="0">
              <a:solidFill>
                <a:srgbClr val="0033CC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9" name="Подзаголовок 9"/>
          <p:cNvSpPr txBox="1">
            <a:spLocks/>
          </p:cNvSpPr>
          <p:nvPr/>
        </p:nvSpPr>
        <p:spPr>
          <a:xfrm>
            <a:off x="1357290" y="642918"/>
            <a:ext cx="6400800" cy="4995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5" descr="D:\ШКОЛА\64687609_681e6446f839fb8e9bf6f6fe31a326a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5675" y="332656"/>
            <a:ext cx="1838325" cy="1905000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941168"/>
            <a:ext cx="8316416" cy="1361813"/>
          </a:xfrm>
          <a:prstGeom prst="rect">
            <a:avLst/>
          </a:prstGeom>
          <a:effectLst>
            <a:softEdge rad="139700"/>
          </a:effectLst>
        </p:spPr>
      </p:pic>
    </p:spTree>
  </p:cSld>
  <p:clrMapOvr>
    <a:masterClrMapping/>
  </p:clrMapOvr>
  <p:transition spd="slow" advClick="0" advTm="9000">
    <p:fade/>
    <p:sndAc>
      <p:stSnd loop="1">
        <p:snd r:embed="rId2" name="Р‘СЂР°С‚СЊСЏ_Р‘РѕСЂРёСЃРµРЅРєРѕ_РјРёРЅСѓСЃРѕРІРєР°_-_РљРѕСЂРѕР»Рё_РЅРѕС‡РЅРѕР№_Р’РµСЂРѕРЅС‹ (mp3cut.net)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5720" y="1357298"/>
            <a:ext cx="4572032" cy="550070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Arial Black" pitchFamily="34" charset="0"/>
              </a:rPr>
              <a:t>Добро пожаловать</a:t>
            </a:r>
            <a:br>
              <a:rPr lang="ru-RU" sz="31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Arial Black" pitchFamily="34" charset="0"/>
              </a:rPr>
              <a:t> в логопедический кабинет</a:t>
            </a:r>
            <a:br>
              <a:rPr lang="ru-RU" sz="31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Arial Black" pitchFamily="34" charset="0"/>
              </a:rPr>
              <a:t> детского сада № 143 «Зернышко»!</a:t>
            </a:r>
            <a:r>
              <a:rPr lang="ru-RU" sz="3200" b="1" dirty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Arial Black" pitchFamily="34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857232"/>
            <a:ext cx="821537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              </a:t>
            </a:r>
          </a:p>
          <a:p>
            <a:endParaRPr lang="ru-RU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</a:p>
          <a:p>
            <a:pPr algn="ctr"/>
            <a:endParaRPr lang="ru-RU" sz="3200" b="1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8" name="Picture 4" descr="mdou119 - Полезные ссыл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0"/>
            <a:ext cx="609600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D:\ШКОЛА\64687609_681e6446f839fb8e9bf6f6fe31a326a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4437112"/>
            <a:ext cx="1838325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/>
    <p:sndAc>
      <p:stSnd loop="1">
        <p:snd r:embed="rId2" name="Р‘СЂР°С‚СЊСЏ_Р‘РѕСЂРёСЃРµРЅРєРѕ_РјРёРЅСѓСЃРѕРІРєР°_-_РљРѕСЂРѕР»Рё_РЅРѕС‡РЅРѕР№_Р’РµСЂРѕРЅС‹ (mp3cut.net)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2" id="{197640A1-89DB-4F22-8DB1-6922121673F6}" vid="{340EAAE8-6889-4835-B3A5-5A6E2410DB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941</TotalTime>
  <Words>172</Words>
  <Application>Microsoft Office PowerPoint</Application>
  <PresentationFormat>Экран (4:3)</PresentationFormat>
  <Paragraphs>38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Добро пожаловать  в логопедический кабинет  детского сада № 143 «Зернышко»! 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118</cp:revision>
  <dcterms:created xsi:type="dcterms:W3CDTF">2012-01-09T06:22:29Z</dcterms:created>
  <dcterms:modified xsi:type="dcterms:W3CDTF">2023-02-20T05:43:51Z</dcterms:modified>
</cp:coreProperties>
</file>